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4" r:id="rId6"/>
    <p:sldId id="265" r:id="rId7"/>
    <p:sldId id="276" r:id="rId8"/>
    <p:sldId id="266" r:id="rId9"/>
    <p:sldId id="267" r:id="rId10"/>
    <p:sldId id="268" r:id="rId11"/>
    <p:sldId id="269" r:id="rId12"/>
    <p:sldId id="270" r:id="rId13"/>
    <p:sldId id="277" r:id="rId14"/>
    <p:sldId id="271" r:id="rId15"/>
    <p:sldId id="273" r:id="rId16"/>
    <p:sldId id="274" r:id="rId17"/>
    <p:sldId id="27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8000"/>
    <a:srgbClr val="8B8947"/>
    <a:srgbClr val="71713B"/>
    <a:srgbClr val="B6BE6E"/>
  </p:clrMru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1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81ADD-2D21-4341-AB8A-2A7339014639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80A0A-52F6-4B9E-BE0B-4CFDC810A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B8DD4-2930-4055-95A1-8B9F801583A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323528" y="260648"/>
            <a:ext cx="8568952" cy="6336704"/>
          </a:xfrm>
          <a:prstGeom prst="round2DiagRect">
            <a:avLst/>
          </a:prstGeom>
          <a:solidFill>
            <a:srgbClr val="B6BE6E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7.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2741212" cy="2996952"/>
          </a:xfrm>
          <a:prstGeom prst="rect">
            <a:avLst/>
          </a:prstGeom>
        </p:spPr>
      </p:pic>
      <p:pic>
        <p:nvPicPr>
          <p:cNvPr id="10" name="Рисунок 9" descr="8..jpg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2658" y="4709962"/>
            <a:ext cx="2101342" cy="2148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09320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8B8947"/>
                </a:solidFill>
                <a:latin typeface="Georgia" pitchFamily="18" charset="0"/>
              </a:rPr>
              <a:t>©</a:t>
            </a:r>
            <a:r>
              <a:rPr lang="ru-RU" sz="1200" b="1" baseline="0" dirty="0" smtClean="0">
                <a:solidFill>
                  <a:srgbClr val="8B8947"/>
                </a:solidFill>
                <a:latin typeface="Georgia" pitchFamily="18" charset="0"/>
              </a:rPr>
              <a:t> </a:t>
            </a:r>
            <a:r>
              <a:rPr lang="en-US" sz="1200" b="1" baseline="0" dirty="0" smtClean="0">
                <a:solidFill>
                  <a:srgbClr val="8B8947"/>
                </a:solidFill>
                <a:latin typeface="Georgia" pitchFamily="18" charset="0"/>
              </a:rPr>
              <a:t>stopilina.ucoz.ru</a:t>
            </a:r>
            <a:endParaRPr lang="ru-RU" sz="1200" b="1" dirty="0">
              <a:solidFill>
                <a:srgbClr val="8B8947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736"/>
            <a:ext cx="8640960" cy="321471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Литературное чтение</a:t>
            </a:r>
            <a:br>
              <a:rPr lang="ru-RU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5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 класс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57018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Рубрика «Когда так говорят?»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00174"/>
            <a:ext cx="8229600" cy="1143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4400" i="1" dirty="0" smtClean="0">
                <a:solidFill>
                  <a:srgbClr val="0000FF"/>
                </a:solidFill>
              </a:rPr>
              <a:t>Скоро лопну от смеха…</a:t>
            </a:r>
            <a:endParaRPr lang="ru-RU" sz="4400" i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Documents and Settings\1\Рабочий стол\zubki.jpg"/>
          <p:cNvPicPr>
            <a:picLocks noChangeAspect="1" noChangeArrowheads="1"/>
          </p:cNvPicPr>
          <p:nvPr/>
        </p:nvPicPr>
        <p:blipFill>
          <a:blip r:embed="rId2" cstate="print"/>
          <a:srcRect l="11568" r="15353"/>
          <a:stretch>
            <a:fillRect/>
          </a:stretch>
        </p:blipFill>
        <p:spPr bwMode="auto">
          <a:xfrm>
            <a:off x="0" y="3429000"/>
            <a:ext cx="355203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1\Рабочий стол\2048x1360_708840_[www.ArtFile.ru].jpg"/>
          <p:cNvPicPr>
            <a:picLocks noChangeAspect="1" noChangeArrowheads="1"/>
          </p:cNvPicPr>
          <p:nvPr/>
        </p:nvPicPr>
        <p:blipFill>
          <a:blip r:embed="rId3" cstate="print"/>
          <a:srcRect l="26057" t="3567" r="20646"/>
          <a:stretch>
            <a:fillRect/>
          </a:stretch>
        </p:blipFill>
        <p:spPr bwMode="auto">
          <a:xfrm>
            <a:off x="5903640" y="2964668"/>
            <a:ext cx="3240360" cy="389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1\Рабочий стол\скачанные ф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428868"/>
            <a:ext cx="3167198" cy="236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88840"/>
            <a:ext cx="8258204" cy="413732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    </a:t>
            </a:r>
            <a:r>
              <a:rPr lang="ru-RU" i="1" dirty="0" smtClean="0">
                <a:solidFill>
                  <a:srgbClr val="0000FF"/>
                </a:solidFill>
                <a:latin typeface="Comic Sans MS" pitchFamily="66" charset="0"/>
              </a:rPr>
              <a:t>Они умеют плакать и смеяться,</a:t>
            </a:r>
          </a:p>
          <a:p>
            <a:pPr>
              <a:buNone/>
            </a:pPr>
            <a:r>
              <a:rPr lang="ru-RU" i="1" dirty="0" smtClean="0">
                <a:solidFill>
                  <a:srgbClr val="0000FF"/>
                </a:solidFill>
                <a:latin typeface="Comic Sans MS" pitchFamily="66" charset="0"/>
              </a:rPr>
              <a:t>     Приказывать, молить и заклинать, </a:t>
            </a:r>
          </a:p>
          <a:p>
            <a:pPr>
              <a:buNone/>
            </a:pPr>
            <a:r>
              <a:rPr lang="ru-RU" i="1" dirty="0" smtClean="0">
                <a:solidFill>
                  <a:srgbClr val="0000FF"/>
                </a:solidFill>
                <a:latin typeface="Comic Sans MS" pitchFamily="66" charset="0"/>
              </a:rPr>
              <a:t>     И словно сердце, кровью обливаться,</a:t>
            </a:r>
          </a:p>
          <a:p>
            <a:pPr>
              <a:buNone/>
            </a:pPr>
            <a:r>
              <a:rPr lang="ru-RU" i="1" dirty="0" smtClean="0">
                <a:solidFill>
                  <a:srgbClr val="0000FF"/>
                </a:solidFill>
                <a:latin typeface="Comic Sans MS" pitchFamily="66" charset="0"/>
              </a:rPr>
              <a:t>     И равнодушно холодом дышать.</a:t>
            </a:r>
            <a:endParaRPr lang="ru-RU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Михаил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Пляцковский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sz="4800" dirty="0" smtClean="0">
                <a:solidFill>
                  <a:srgbClr val="0000FF"/>
                </a:solidFill>
              </a:rPr>
              <a:t>«Какие бывают слова»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050" name="Picture 2" descr="C:\Documents and Settings\1\Рабочий стол\Mihail_Plyatskovs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385765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Работа в группах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72816"/>
            <a:ext cx="8572560" cy="47280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r>
              <a:rPr lang="ru-RU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Соберите </a:t>
            </a:r>
            <a:r>
              <a:rPr lang="ru-RU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пословицу о </a:t>
            </a:r>
            <a:r>
              <a:rPr lang="ru-RU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слове, объясните </a:t>
            </a:r>
            <a:r>
              <a:rPr lang="ru-RU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3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смысл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Распределить слова по схеме  «Слово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 группа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Собрать строки стихотворения и прочитать его.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4261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Проверяем!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1 группа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Доброе </a:t>
            </a:r>
            <a:r>
              <a:rPr lang="ru-RU" b="1" dirty="0">
                <a:solidFill>
                  <a:srgbClr val="006600"/>
                </a:solidFill>
                <a:latin typeface="Bookman Old Style" pitchFamily="18" charset="0"/>
              </a:rPr>
              <a:t>слово – ключ, которым открываются </a:t>
            </a:r>
            <a:r>
              <a:rPr lang="ru-RU" b="1" dirty="0" smtClean="0">
                <a:solidFill>
                  <a:srgbClr val="006600"/>
                </a:solidFill>
                <a:latin typeface="Bookman Old Style" pitchFamily="18" charset="0"/>
              </a:rPr>
              <a:t>сердца.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Проверяем!       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группа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420888"/>
            <a:ext cx="1810544" cy="5823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576" y="2996952"/>
            <a:ext cx="2900354" cy="208424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бедительное</a:t>
            </a: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скреннее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честное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ласковое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2420888"/>
            <a:ext cx="1512169" cy="5834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злое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8064" y="2996952"/>
            <a:ext cx="3024336" cy="208823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грубое</a:t>
            </a: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авнодушное</a:t>
            </a: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бидное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холодное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627784" y="1772816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20072" y="1772816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Проверяем!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3 группа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На </a:t>
            </a:r>
            <a:r>
              <a:rPr lang="ru-RU" dirty="0">
                <a:latin typeface="Comic Sans MS" pitchFamily="66" charset="0"/>
              </a:rPr>
              <a:t>доброе слово не надо скупиться.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Сказать </a:t>
            </a:r>
            <a:r>
              <a:rPr lang="ru-RU" dirty="0">
                <a:latin typeface="Comic Sans MS" pitchFamily="66" charset="0"/>
              </a:rPr>
              <a:t>это слово – что воды напиться.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Со </a:t>
            </a:r>
            <a:r>
              <a:rPr lang="ru-RU" dirty="0">
                <a:latin typeface="Comic Sans MS" pitchFamily="66" charset="0"/>
              </a:rPr>
              <a:t>словом обидным нельзя торопиться,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Чтоб </a:t>
            </a:r>
            <a:r>
              <a:rPr lang="ru-RU" dirty="0">
                <a:latin typeface="Comic Sans MS" pitchFamily="66" charset="0"/>
              </a:rPr>
              <a:t>завтра себя самого не стыдиться.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Домашнее задание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72816"/>
            <a:ext cx="6715172" cy="28706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Comic Sans MS" pitchFamily="66" charset="0"/>
              </a:rPr>
              <a:t>С. 77-78, </a:t>
            </a:r>
            <a:r>
              <a:rPr lang="ru-RU" sz="3600" dirty="0" err="1" smtClean="0">
                <a:latin typeface="Comic Sans MS" pitchFamily="66" charset="0"/>
              </a:rPr>
              <a:t>выраз</a:t>
            </a:r>
            <a:r>
              <a:rPr lang="ru-RU" sz="3600" dirty="0" smtClean="0">
                <a:latin typeface="Comic Sans MS" pitchFamily="66" charset="0"/>
              </a:rPr>
              <a:t>. чтение    </a:t>
            </a:r>
            <a:r>
              <a:rPr lang="ru-RU" sz="4000" dirty="0" smtClean="0">
                <a:latin typeface="Comic Sans MS" pitchFamily="66" charset="0"/>
              </a:rPr>
              <a:t>+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10 колючих слов (для девочек)</a:t>
            </a:r>
          </a:p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10 ласковых слов (для мальчиков)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797552" cy="16561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Проверяем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домашнее задание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С. Есенин «Черемуха»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1026" name="Picture 2" descr="C:\Documents and Settings\1\Рабочий стол\vesennie_kartinki_cvetyshaya_cheremuha_fot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5143500" cy="385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7200" b="1" spc="50" dirty="0" smtClean="0">
                <a:ln w="11430"/>
                <a:latin typeface="Comic Sans MS" pitchFamily="66" charset="0"/>
              </a:rPr>
              <a:t>Раздел</a:t>
            </a:r>
          </a:p>
          <a:p>
            <a:pPr algn="ctr">
              <a:buNone/>
            </a:pPr>
            <a:r>
              <a:rPr lang="ru-RU" sz="7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? </a:t>
            </a:r>
            <a:r>
              <a:rPr lang="ru-RU" sz="7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страничка»</a:t>
            </a:r>
            <a:endParaRPr lang="ru-RU" sz="72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500141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ru-RU" sz="6000" b="1" spc="50" dirty="0" smtClean="0">
              <a:ln w="11430"/>
              <a:latin typeface="Comic Sans MS" pitchFamily="66" charset="0"/>
            </a:endParaRPr>
          </a:p>
          <a:p>
            <a:pPr algn="ctr">
              <a:buNone/>
            </a:pPr>
            <a:endParaRPr lang="ru-RU" sz="6000" b="1" spc="50" dirty="0" smtClean="0">
              <a:ln w="11430"/>
              <a:latin typeface="Comic Sans MS" pitchFamily="66" charset="0"/>
            </a:endParaRPr>
          </a:p>
          <a:p>
            <a:pPr algn="ctr">
              <a:buNone/>
            </a:pPr>
            <a:r>
              <a:rPr lang="ru-RU" sz="6000" b="1" spc="50" dirty="0" smtClean="0">
                <a:ln w="11430"/>
                <a:latin typeface="Comic Sans MS" pitchFamily="66" charset="0"/>
              </a:rPr>
              <a:t>  Раздел</a:t>
            </a:r>
          </a:p>
          <a:p>
            <a:pPr algn="ctr">
              <a:buNone/>
            </a:pPr>
            <a:r>
              <a:rPr lang="ru-RU" sz="4400" b="1" spc="50" dirty="0" smtClean="0">
                <a:ln w="11430"/>
                <a:solidFill>
                  <a:srgbClr val="008000"/>
                </a:solidFill>
                <a:latin typeface="Comic Sans MS" pitchFamily="66" charset="0"/>
              </a:rPr>
              <a:t>«Весенняя страничка»</a:t>
            </a:r>
            <a:endParaRPr lang="ru-RU" sz="4400" b="1" spc="50" dirty="0">
              <a:ln w="11430"/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3075" name="Picture 3" descr="C:\Documents and Settings\1\Рабочий стол\1245085754_sf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054084"/>
            <a:ext cx="3081161" cy="2310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1\Рабочий стол\vesna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564" y="571481"/>
            <a:ext cx="271307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1\Рабочий стол\133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397" y="4000504"/>
            <a:ext cx="347303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1\Рабочий стол\vesennie_kartinki_cvetyshaya_cheremuha_foto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0042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01122" cy="1584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«Литературная цепочка»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                 название               главные                                                                                                                  герои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2996952"/>
          <a:ext cx="9144000" cy="30003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98382"/>
                <a:gridCol w="2644958"/>
                <a:gridCol w="3400660"/>
              </a:tblGrid>
              <a:tr h="10001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Владимир Приходько</a:t>
                      </a:r>
                      <a:endParaRPr lang="ru-RU" sz="2000" b="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Капельные часы.</a:t>
                      </a:r>
                      <a:endParaRPr lang="ru-RU" sz="2000" b="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воробей</a:t>
                      </a:r>
                      <a:r>
                        <a:rPr lang="ru-RU" sz="2000" i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2000" b="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01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Николай Сладков </a:t>
                      </a:r>
                      <a:endParaRPr lang="ru-RU" sz="2000" b="1" i="1" dirty="0">
                        <a:solidFill>
                          <a:srgbClr val="008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Медведь и солнце.</a:t>
                      </a:r>
                      <a:endParaRPr lang="ru-RU" sz="2000" b="1" i="1" dirty="0">
                        <a:solidFill>
                          <a:srgbClr val="008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медведь</a:t>
                      </a:r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, ручей, </a:t>
                      </a: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солнце</a:t>
                      </a:r>
                      <a:endParaRPr lang="ru-RU" sz="2000" b="1" i="1" dirty="0">
                        <a:solidFill>
                          <a:srgbClr val="008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001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Владимир Орлов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Ночной гость.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туман</a:t>
                      </a:r>
                      <a:endParaRPr lang="ru-RU" sz="2000" b="1" i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2500298" y="164305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57884" y="1643050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Раздел</a:t>
            </a:r>
          </a:p>
          <a:p>
            <a:pPr algn="ctr">
              <a:buNone/>
            </a:pPr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«Страна улыбок и смеха»</a:t>
            </a:r>
            <a:endParaRPr lang="ru-RU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C:\Documents and Settings\1\Рабочий стол\ulibka_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38038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1\Рабочий стол\1358087508_du-4.jpg"/>
          <p:cNvPicPr>
            <a:picLocks noChangeAspect="1" noChangeArrowheads="1"/>
          </p:cNvPicPr>
          <p:nvPr/>
        </p:nvPicPr>
        <p:blipFill>
          <a:blip r:embed="rId3" cstate="print"/>
          <a:srcRect l="4303" r="21778" b="5553"/>
          <a:stretch>
            <a:fillRect/>
          </a:stretch>
        </p:blipFill>
        <p:spPr bwMode="auto">
          <a:xfrm>
            <a:off x="5508104" y="1988840"/>
            <a:ext cx="3168352" cy="268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1\Рабочий стол\5mh8qn8hdqs9w8dhq6.jpg"/>
          <p:cNvPicPr>
            <a:picLocks noChangeAspect="1" noChangeArrowheads="1"/>
          </p:cNvPicPr>
          <p:nvPr/>
        </p:nvPicPr>
        <p:blipFill>
          <a:blip r:embed="rId4" cstate="print"/>
          <a:srcRect l="13176" t="6263" r="12784"/>
          <a:stretch>
            <a:fillRect/>
          </a:stretch>
        </p:blipFill>
        <p:spPr bwMode="auto">
          <a:xfrm>
            <a:off x="3500430" y="3929066"/>
            <a:ext cx="2736304" cy="2580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7200" dirty="0" smtClean="0">
                <a:solidFill>
                  <a:srgbClr val="0000FF"/>
                </a:solidFill>
              </a:rPr>
              <a:t>улыбка          смех</a:t>
            </a:r>
          </a:p>
          <a:p>
            <a:pPr>
              <a:buNone/>
            </a:pPr>
            <a:endParaRPr lang="ru-RU" sz="72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7200" dirty="0" smtClean="0">
                <a:solidFill>
                  <a:srgbClr val="0000FF"/>
                </a:solidFill>
              </a:rPr>
              <a:t>                    </a:t>
            </a:r>
            <a:r>
              <a:rPr lang="ru-RU" sz="9600" dirty="0" smtClean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857488" y="2786058"/>
            <a:ext cx="1571636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5214942" y="2714620"/>
            <a:ext cx="1571636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sz="10000" dirty="0" err="1" smtClean="0"/>
              <a:t>роюм</a:t>
            </a:r>
            <a:endParaRPr lang="ru-RU" sz="10000" dirty="0" smtClean="0"/>
          </a:p>
          <a:p>
            <a:pPr>
              <a:buNone/>
            </a:pPr>
            <a:endParaRPr lang="ru-RU" sz="10000" dirty="0"/>
          </a:p>
          <a:p>
            <a:pPr>
              <a:buNone/>
            </a:pPr>
            <a:r>
              <a:rPr lang="ru-RU" sz="10000" dirty="0" smtClean="0"/>
              <a:t>        </a:t>
            </a:r>
            <a:r>
              <a:rPr lang="ru-RU" sz="10000" dirty="0" smtClean="0">
                <a:solidFill>
                  <a:srgbClr val="0000FF"/>
                </a:solidFill>
              </a:rPr>
              <a:t>юмор</a:t>
            </a:r>
            <a:endParaRPr lang="ru-RU" sz="10000" dirty="0">
              <a:solidFill>
                <a:srgbClr val="0000FF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3279276" y="3862188"/>
            <a:ext cx="2011664" cy="2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71480"/>
            <a:ext cx="8280920" cy="164307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Поможет толковый словарь!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424936" cy="38492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itchFamily="66" charset="0"/>
              </a:rPr>
              <a:t>Юмор </a:t>
            </a:r>
            <a:r>
              <a:rPr lang="ru-RU" sz="3600" dirty="0" smtClean="0">
                <a:latin typeface="Comic Sans MS" pitchFamily="66" charset="0"/>
              </a:rPr>
              <a:t>–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смешное произведение, которое поднимает настроение, заставляет смеяться, задуматься над чем-то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252</Words>
  <Application>Microsoft Office PowerPoint</Application>
  <PresentationFormat>Экран (4:3)</PresentationFormat>
  <Paragraphs>79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Литературное чтение  2 класс</vt:lpstr>
      <vt:lpstr>Проверяем  домашнее задание</vt:lpstr>
      <vt:lpstr>Слайд 3</vt:lpstr>
      <vt:lpstr>Слайд 4</vt:lpstr>
      <vt:lpstr>«Литературная цепочка»  автор                 название               главные                                                                                                                  герои</vt:lpstr>
      <vt:lpstr>Слайд 6</vt:lpstr>
      <vt:lpstr>Слайд 7</vt:lpstr>
      <vt:lpstr>Слайд 8</vt:lpstr>
      <vt:lpstr>Поможет толковый словарь!</vt:lpstr>
      <vt:lpstr>Рубрика «Когда так говорят?»</vt:lpstr>
      <vt:lpstr>?</vt:lpstr>
      <vt:lpstr>Михаил Пляцковский</vt:lpstr>
      <vt:lpstr>Слайд 13</vt:lpstr>
      <vt:lpstr>Работа в группах</vt:lpstr>
      <vt:lpstr>Проверяем!</vt:lpstr>
      <vt:lpstr>Проверяем!        2 группа Слово</vt:lpstr>
      <vt:lpstr>Проверяем!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User</cp:lastModifiedBy>
  <cp:revision>28</cp:revision>
  <dcterms:created xsi:type="dcterms:W3CDTF">2014-08-05T14:17:16Z</dcterms:created>
  <dcterms:modified xsi:type="dcterms:W3CDTF">2015-10-28T17:44:28Z</dcterms:modified>
</cp:coreProperties>
</file>